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Frank Ruhl Libre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FrankRuhlLibre-bold.fntdata"/><Relationship Id="rId12" Type="http://schemas.openxmlformats.org/officeDocument/2006/relationships/slide" Target="slides/slide7.xml"/><Relationship Id="rId34" Type="http://schemas.openxmlformats.org/officeDocument/2006/relationships/font" Target="fonts/FrankRuhlLibr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2bbbfe8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2bbbfe8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25eeedf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25eeedf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5eeedf1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5eeedf1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793eb9d3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793eb9d3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793eb9d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793eb9d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bd9cf048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bd9cf048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25eeedf1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b25eeedf1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25eeedf18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b25eeedf1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2bbbfe8c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2bbbfe8c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2bbbfe8c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2bbbfe8c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2bbbfe8c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2bbbfe8c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2bbbfe8c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2bbbfe8c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bbbfe8c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bbbfe8c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bbbfe8c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bbbfe8c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2bbbfe8c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2bbbfe8c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2bbbfe8c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2bbbfe8c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2bbbfe8c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2bbbfe8c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bbbfe8c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2bbbfe8c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bbbfe8c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2bbbfe8c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2bbbfe8c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2bbbfe8c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">
    <p:bg>
      <p:bgPr>
        <a:solidFill>
          <a:srgbClr val="22033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shington Square Arch in autumn." id="107" name="Google Shape;107;p19"/>
          <p:cNvPicPr preferRelativeResize="0"/>
          <p:nvPr/>
        </p:nvPicPr>
        <p:blipFill rotWithShape="1">
          <a:blip r:embed="rId2">
            <a:alphaModFix amt="22000"/>
          </a:blip>
          <a:srcRect b="0" l="0" r="0"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583800" y="1295825"/>
            <a:ext cx="79764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Taobao User Behavior Analysis</a:t>
            </a:r>
            <a:endParaRPr sz="4300"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2496200" y="3019100"/>
            <a:ext cx="44289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Tianyao Sun, Youqing Liang, Zunduo Zhao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587975"/>
            <a:ext cx="69654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Behavior Type </a:t>
            </a:r>
            <a:r>
              <a:rPr lang="en" sz="2900"/>
              <a:t>Occurrence</a:t>
            </a:r>
            <a:r>
              <a:rPr lang="en" sz="2900"/>
              <a:t> By Weekday</a:t>
            </a:r>
            <a:endParaRPr sz="29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025" y="3239625"/>
            <a:ext cx="1031220" cy="10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25" y="3080725"/>
            <a:ext cx="2218299" cy="14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1050" y="1475762"/>
            <a:ext cx="953175" cy="10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325" y="1289663"/>
            <a:ext cx="2218301" cy="1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6488" y="3239615"/>
            <a:ext cx="953193" cy="10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9595" y="3064288"/>
            <a:ext cx="2218293" cy="14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96500" y="1454425"/>
            <a:ext cx="953175" cy="1090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7225" y="1266860"/>
            <a:ext cx="2323025" cy="14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Behavior Occurrence</a:t>
            </a:r>
            <a:endParaRPr sz="2200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338" y="1260937"/>
            <a:ext cx="2559924" cy="171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463" y="3241295"/>
            <a:ext cx="2342798" cy="17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388" y="3212000"/>
            <a:ext cx="2559927" cy="1771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1742" y="1245875"/>
            <a:ext cx="2559925" cy="174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587975"/>
            <a:ext cx="89016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Result (correlation of cart, fav, pv to buy)</a:t>
            </a:r>
            <a:endParaRPr sz="3200"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50" y="1699725"/>
            <a:ext cx="4144548" cy="31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4">
            <a:alphaModFix/>
          </a:blip>
          <a:srcRect b="0" l="0" r="-15194" t="0"/>
          <a:stretch/>
        </p:blipFill>
        <p:spPr>
          <a:xfrm>
            <a:off x="4812200" y="1699725"/>
            <a:ext cx="4144551" cy="27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587975"/>
            <a:ext cx="87138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Result </a:t>
            </a:r>
            <a:r>
              <a:rPr lang="en" sz="2400">
                <a:solidFill>
                  <a:schemeClr val="dk1"/>
                </a:solidFill>
              </a:rPr>
              <a:t>(A</a:t>
            </a:r>
            <a:r>
              <a:rPr lang="en" sz="2400">
                <a:solidFill>
                  <a:schemeClr val="dk1"/>
                </a:solidFill>
              </a:rPr>
              <a:t>verage num of ads clicked by user per 100 times)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688" y="1090175"/>
            <a:ext cx="7062619" cy="37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587975"/>
            <a:ext cx="78651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Result </a:t>
            </a:r>
            <a:r>
              <a:rPr lang="en" sz="2400">
                <a:solidFill>
                  <a:schemeClr val="dk1"/>
                </a:solidFill>
              </a:rPr>
              <a:t>(Purchase rate after us</a:t>
            </a:r>
            <a:r>
              <a:rPr lang="en" sz="2400">
                <a:solidFill>
                  <a:schemeClr val="dk1"/>
                </a:solidFill>
              </a:rPr>
              <a:t>er click the Ads)</a:t>
            </a:r>
            <a:endParaRPr sz="3200"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25" y="1159425"/>
            <a:ext cx="6983554" cy="37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311700" y="587975"/>
            <a:ext cx="78651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Result (Online vs Offline Loyalty Count)</a:t>
            </a:r>
            <a:endParaRPr sz="3200"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950" y="1772750"/>
            <a:ext cx="3249025" cy="1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50" y="1242575"/>
            <a:ext cx="5534674" cy="32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587975"/>
            <a:ext cx="78651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Result (Loyalty Ratio Count)</a:t>
            </a: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625" y="1299125"/>
            <a:ext cx="5176750" cy="30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2069550"/>
            <a:ext cx="88323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Unable to provide comprehensive analysis due to the masked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Limited t</a:t>
            </a:r>
            <a:r>
              <a:rPr lang="en"/>
              <a:t>ime span of the data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Restricted computation ability on Peel cluster (Zeppelin)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448400"/>
            <a:ext cx="85071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 analyzed the user behavior pattern on Taobao.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Investigate the customer's consumption habits with multiple factors(offline - online shopping, Ads effects on multiple consumer's background, shopping behavior Type Occurrence By Weekday)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work can provide useful insights on how to build m</a:t>
            </a:r>
            <a:r>
              <a:rPr lang="en"/>
              <a:t>ore personalized recommendation systems.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open source data platform – Tianchi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Taobao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Professor Yang Tang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NYU H</a:t>
            </a:r>
            <a:r>
              <a:rPr lang="en"/>
              <a:t>igh Performance Computing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Google Cloud Dataproc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94275" y="1245875"/>
            <a:ext cx="83331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of this analysis: </a:t>
            </a:r>
            <a:endParaRPr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online shopping platform.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Who will benefit from this analytic: </a:t>
            </a:r>
            <a:endParaRPr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Both the user and the platform.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is important: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	This analysis provides insights of people’s online shopping behavior pattern and is essential for improving user experience of these online shopping platforms.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2185500" y="2110000"/>
            <a:ext cx="42843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 you!</a:t>
            </a:r>
            <a:endParaRPr sz="5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405450" y="1706975"/>
            <a:ext cx="8333100" cy="22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hypothesis are made out of our rich experience in using this app.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statistical results are validated across different data sources.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the data points to improve the recommendation algo’s Ads relevance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Sample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50" y="3179700"/>
            <a:ext cx="7969874" cy="10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07175" y="1283850"/>
            <a:ext cx="85845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1: </a:t>
            </a:r>
            <a:r>
              <a:rPr lang="en"/>
              <a:t>User Behavior Data from Taobao for Recommendation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2"/>
                </a:solidFill>
              </a:rPr>
              <a:t>Size: 3.6 GB csv file 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2"/>
                </a:solidFill>
              </a:rPr>
              <a:t>5 columns: </a:t>
            </a:r>
            <a:r>
              <a:rPr lang="en">
                <a:solidFill>
                  <a:schemeClr val="dk2"/>
                </a:solidFill>
              </a:rPr>
              <a:t>user_id, item_id, category_id, behavior_type, time_stamp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2"/>
                </a:solidFill>
              </a:rPr>
              <a:t>162,024 of items, 9,439 of categories and 100,150,807 of interactions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2"/>
                </a:solidFill>
              </a:rPr>
              <a:t>User behavior type: </a:t>
            </a:r>
            <a:r>
              <a:rPr b="1" lang="en">
                <a:solidFill>
                  <a:schemeClr val="dk2"/>
                </a:solidFill>
              </a:rPr>
              <a:t>buy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b="1" lang="en">
                <a:solidFill>
                  <a:schemeClr val="dk2"/>
                </a:solidFill>
              </a:rPr>
              <a:t>cart </a:t>
            </a:r>
            <a:r>
              <a:rPr lang="en">
                <a:solidFill>
                  <a:schemeClr val="dk2"/>
                </a:solidFill>
              </a:rPr>
              <a:t>(add an item to shopping cart), </a:t>
            </a:r>
            <a:r>
              <a:rPr b="1" lang="en">
                <a:solidFill>
                  <a:schemeClr val="dk2"/>
                </a:solidFill>
              </a:rPr>
              <a:t>fav </a:t>
            </a:r>
            <a:r>
              <a:rPr lang="en">
                <a:solidFill>
                  <a:schemeClr val="dk2"/>
                </a:solidFill>
              </a:rPr>
              <a:t>(add an item to favorite), </a:t>
            </a:r>
            <a:r>
              <a:rPr b="1" lang="en">
                <a:solidFill>
                  <a:schemeClr val="dk2"/>
                </a:solidFill>
              </a:rPr>
              <a:t>pv </a:t>
            </a:r>
            <a:r>
              <a:rPr lang="en">
                <a:solidFill>
                  <a:schemeClr val="dk2"/>
                </a:solidFill>
              </a:rPr>
              <a:t>(view item page)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Sample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448400"/>
            <a:ext cx="84987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</a:t>
            </a:r>
            <a:r>
              <a:rPr lang="en"/>
              <a:t>e 2: Ad Display/Click Data on Taobao.com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07175" y="1845275"/>
            <a:ext cx="2278500" cy="22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ad_feature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raw_sample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667800" y="1982100"/>
            <a:ext cx="3357300" cy="22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behavior_log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user_profile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50" y="3723425"/>
            <a:ext cx="2931300" cy="8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50" y="2400326"/>
            <a:ext cx="2530005" cy="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5233" y="3799100"/>
            <a:ext cx="5270619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3800" y="2447950"/>
            <a:ext cx="2931300" cy="88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Sample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245875"/>
            <a:ext cx="8839200" cy="24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Source 3: Brick-and-Mortar Store Recommendation Dataset</a:t>
            </a:r>
            <a:endParaRPr sz="1400"/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00"/>
              <a:t>Table 1:</a:t>
            </a:r>
            <a:r>
              <a:rPr b="1" lang="en" sz="900"/>
              <a:t>	</a:t>
            </a:r>
            <a:r>
              <a:rPr b="1" lang="en" sz="900">
                <a:solidFill>
                  <a:schemeClr val="dk2"/>
                </a:solidFill>
              </a:rPr>
              <a:t>Users’ shopping records at brick-and-mortar stores</a:t>
            </a:r>
            <a:r>
              <a:rPr lang="en" sz="900">
                <a:solidFill>
                  <a:schemeClr val="dk2"/>
                </a:solidFill>
              </a:rPr>
              <a:t>                              	     </a:t>
            </a:r>
            <a:r>
              <a:rPr b="1" lang="en" sz="900">
                <a:solidFill>
                  <a:schemeClr val="dk2"/>
                </a:solidFill>
              </a:rPr>
              <a:t> Table 2:  Merchant Information</a:t>
            </a:r>
            <a:endParaRPr b="1" sz="9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</a:rPr>
              <a:t>Table 3: Online user behavior before Dec. 2015. 	</a:t>
            </a:r>
            <a:endParaRPr b="1" sz="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25" y="1994988"/>
            <a:ext cx="4729852" cy="8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36525"/>
            <a:ext cx="8839204" cy="88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025" y="1972150"/>
            <a:ext cx="3814824" cy="9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Diagram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75" y="1328950"/>
            <a:ext cx="6809990" cy="35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587975"/>
            <a:ext cx="78633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challenge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696600"/>
            <a:ext cx="8464200" cy="18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Complex Spark SQL query and dataFrame structure transformation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Debugging difficulty on spark exceptions handling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587975"/>
            <a:ext cx="78651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Result (behavior distributions)</a:t>
            </a:r>
            <a:endParaRPr sz="320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250" y="3168975"/>
            <a:ext cx="2246350" cy="1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200" y="1292438"/>
            <a:ext cx="2246350" cy="1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200" y="3168975"/>
            <a:ext cx="2246350" cy="1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8250" y="1292438"/>
            <a:ext cx="2246350" cy="13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